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4" r:id="rId5"/>
    <p:sldId id="275" r:id="rId6"/>
    <p:sldId id="262" r:id="rId7"/>
    <p:sldId id="276" r:id="rId8"/>
    <p:sldId id="277" r:id="rId9"/>
    <p:sldId id="263" r:id="rId10"/>
    <p:sldId id="278" r:id="rId11"/>
    <p:sldId id="279" r:id="rId12"/>
    <p:sldId id="280" r:id="rId13"/>
    <p:sldId id="281" r:id="rId14"/>
    <p:sldId id="264" r:id="rId15"/>
    <p:sldId id="282" r:id="rId16"/>
    <p:sldId id="283" r:id="rId17"/>
    <p:sldId id="284" r:id="rId18"/>
    <p:sldId id="266" r:id="rId19"/>
    <p:sldId id="267" r:id="rId20"/>
    <p:sldId id="270" r:id="rId21"/>
    <p:sldId id="271" r:id="rId22"/>
    <p:sldId id="272" r:id="rId23"/>
    <p:sldId id="273" r:id="rId24"/>
    <p:sldId id="26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7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C783A-FE45-435A-8982-30CBF770BDBE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84715-8102-45D1-88FF-58B16368D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5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2DC5B-2EDF-03E1-A9DB-0C29CD9D9F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3175" y="2046389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ru-RU" dirty="0"/>
              <a:t>Название презентации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FBE912-F37B-33CF-FC7C-6E7DF72C22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3499" y="5912101"/>
            <a:ext cx="2762452" cy="40207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Москва, 2023 г.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BD6F8-7B75-87F9-F2DB-CA5A00D4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25AF2B-81B3-D48E-968B-7779F9C8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D55FB-410D-0CE7-DCC7-813C9C6B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3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1D9EB-0E3D-9D7F-94CF-6EE6AD39F6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952" y="365126"/>
            <a:ext cx="8171848" cy="982412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ru-RU" dirty="0"/>
              <a:t>Заголовок 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8046C-6D57-6520-EE79-653B6BDC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121"/>
            <a:ext cx="10731366" cy="4527049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E9EB0-7322-2BFB-E306-4A1F5081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229ED5-C730-6BD1-A88C-6E6E7039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36A28B-E8E0-513A-3724-1730DC74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0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7E06D-F0AB-29DE-B232-24CD021E7C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9452" y="326625"/>
            <a:ext cx="8460607" cy="1030538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058636-152D-F395-AF48-A9F90A8F4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0BF6C2-A7C2-60E7-95D3-98D41E6B8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6CB89-5E61-0F4B-7968-DCA90DBE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665F1C-DFF1-D846-5E95-A4FA9365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2DF26C-DE61-5FD7-7737-BE9A684F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18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97FD4-C44F-5783-B30A-707B0A9A6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964" y="365126"/>
            <a:ext cx="8090836" cy="905410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42293D-EC7A-D8E5-FA44-FAB2E275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F007F8-D542-4D05-0051-0849F64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A44E4D-4815-F066-2D9B-1BB6B692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5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C8B8E-5914-B06E-E081-0971A4C8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36296"/>
            <a:ext cx="3932237" cy="481262"/>
          </a:xfrm>
        </p:spPr>
        <p:txBody>
          <a:bodyPr anchor="b">
            <a:noAutofit/>
          </a:bodyPr>
          <a:lstStyle>
            <a:lvl1pPr>
              <a:defRPr sz="2600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3362D6-8CB5-32F8-FA3F-FEC5C4C9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51798"/>
            <a:ext cx="6172200" cy="4109252"/>
          </a:xfrm>
        </p:spPr>
        <p:txBody>
          <a:bodyPr/>
          <a:lstStyle>
            <a:lvl1pPr>
              <a:defRPr sz="18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9FBB67-1B8F-A05E-000D-C832926F0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D8E481-D3B9-8DA5-4EAB-D5991D48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B6A428-BF5D-75ED-2F52-27E399BB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66A8E1-A93E-77AB-79EC-84C3DB95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0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F8E52-03EC-3AFA-166F-947FD7A97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D565FC-BC4C-0814-41EA-FEFC99151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2C9E61-D316-22C2-509F-5F896EAE2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85F0A-5F69-4C08-B315-8D0518FC489C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9B681-DAEA-40C4-0C7E-7531CA2CD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7EC2D1-4826-07CE-8AC7-EA849B2CD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CF1F9-AE33-4E44-B7FD-546699C0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0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wheelchairbasketball_russi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club9307799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club9307799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5956362?z=video-5956362_456239073%2Fvideos-5956362%2Fpl_-5956362_-2" TargetMode="External"/><Relationship Id="rId7" Type="http://schemas.openxmlformats.org/officeDocument/2006/relationships/hyperlink" Target="https://vk.com/video/@svoyaliga?z=video-93077990_456239208%2Fclub93077990%2Fpl_-93077990_-2" TargetMode="External"/><Relationship Id="rId2" Type="http://schemas.openxmlformats.org/officeDocument/2006/relationships/hyperlink" Target="https://vk.com/club5956362?z=video-5956362_456239072%2Fvideos-5956362%2Fpl_-5956362_-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video/@svoyaliga?z=video-93077990_456239216%2Fclub93077990%2Fpl_-93077990_-2" TargetMode="External"/><Relationship Id="rId5" Type="http://schemas.openxmlformats.org/officeDocument/2006/relationships/hyperlink" Target="https://vk.com/video/@svoyaliga?z=video-93077990_456239198%2Fclub93077990%2Fpl_-93077990_-2" TargetMode="External"/><Relationship Id="rId4" Type="http://schemas.openxmlformats.org/officeDocument/2006/relationships/hyperlink" Target="https://vk.com/club5956362?z=video-5956362_456239075%2Fvideos-5956362%2Fpl_-5956362_-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7.e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e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oovoi.usite.pro/" TargetMode="External"/><Relationship Id="rId2" Type="http://schemas.openxmlformats.org/officeDocument/2006/relationships/hyperlink" Target="mailto:vikasvoi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hyperlink" Target="https://vk.com/club595636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tihvin-mebel.tiu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573DD-A046-FA9F-D5E4-4CC8C450D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409" y="1613250"/>
            <a:ext cx="9613964" cy="3242835"/>
          </a:xfrm>
        </p:spPr>
        <p:txBody>
          <a:bodyPr>
            <a:normAutofit/>
          </a:bodyPr>
          <a:lstStyle/>
          <a:p>
            <a:r>
              <a:rPr lang="ru-RU" sz="3600" b="1" dirty="0"/>
              <a:t>Публичный отчет </a:t>
            </a:r>
            <a:br>
              <a:rPr lang="ru-RU" sz="3600" b="1" dirty="0"/>
            </a:br>
            <a:r>
              <a:rPr lang="ru-RU" sz="3600" dirty="0"/>
              <a:t>Ленинградской областной организации</a:t>
            </a:r>
            <a:r>
              <a:rPr lang="ru-RU" sz="3600" b="1" dirty="0"/>
              <a:t> Общероссийской общественной организации «Всероссийское общество инвалидов» </a:t>
            </a:r>
            <a:br>
              <a:rPr lang="ru-RU" sz="3600" b="1" dirty="0"/>
            </a:br>
            <a:r>
              <a:rPr lang="ru-RU" sz="3600" b="1" dirty="0"/>
              <a:t>за 2022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DB5BB0-64C4-19E4-665C-929C6F514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0361" y="6037229"/>
            <a:ext cx="3639845" cy="402072"/>
          </a:xfrm>
        </p:spPr>
        <p:txBody>
          <a:bodyPr>
            <a:noAutofit/>
          </a:bodyPr>
          <a:lstStyle/>
          <a:p>
            <a:r>
              <a:rPr lang="ru-RU" sz="1600" b="1" dirty="0"/>
              <a:t>Ленинградская область, 2023 год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47824E-39E3-E502-7B7B-8DD696F73735}"/>
              </a:ext>
            </a:extLst>
          </p:cNvPr>
          <p:cNvSpPr/>
          <p:nvPr/>
        </p:nvSpPr>
        <p:spPr>
          <a:xfrm>
            <a:off x="8115300" y="0"/>
            <a:ext cx="1647825" cy="16153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Логотип РО ВОИ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4003C-2615-22C1-4D36-E427168CB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-16225"/>
            <a:ext cx="1647825" cy="1647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6B29F5-A7A6-CEDB-6CB6-AABE9AABC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72" y="0"/>
            <a:ext cx="1613250" cy="16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55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22" y="770055"/>
            <a:ext cx="10489931" cy="104756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Содействие инвалидам в занятиях </a:t>
            </a:r>
            <a:br>
              <a:rPr lang="ru-RU" b="1" dirty="0"/>
            </a:br>
            <a:r>
              <a:rPr lang="ru-RU" b="1" dirty="0"/>
              <a:t>физической культурой, спортом и туризмом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1930400"/>
            <a:ext cx="10946305" cy="4621320"/>
          </a:xfrm>
        </p:spPr>
        <p:txBody>
          <a:bodyPr>
            <a:normAutofit/>
          </a:bodyPr>
          <a:lstStyle/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ноябре 2022 года Ленинградская областная организация ООО «ВОИ» впервые провела олимпиаду по шашкам и шахматам – участвовало 70 членов ВОИ (</a:t>
            </a:r>
            <a:r>
              <a:rPr lang="ru-RU" sz="1800" i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37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в ноябре - турнир по игре в </a:t>
            </a:r>
            <a:r>
              <a:rPr lang="ru-RU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бочча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среди инвалидов ЛО. Приняли участие 70 человек. В декабре в </a:t>
            </a:r>
            <a:r>
              <a:rPr lang="ru-RU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г.Тихвин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ЛОО ООО «ВОИ» впервые провела межрайонный турнир по игре в боулинг, в котором приняли участие 36 человек.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45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членов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ВОИ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попробовали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свои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силы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пара-дайвинге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организованном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Ленинградской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областной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организацией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ООО «ВОИ» в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бассейне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г.Пикалево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Гатчинской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районной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организацией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ЛОО ООО «ВОИ»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мероприятие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погружениям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валидов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бассейн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Волна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- 15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развития новых видов спорта, туризма и творчества среди инвалидов в феврале 2022 года создана а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втономная некоммерческая организация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«Интегрированная лига развития спорта, туризма и творчества среди инвалидов «СВОЯ планета» (АНО «СВОЯ планета»), которая уже успешно начала свою работу. В 2022 году на средства Гранта Губернатора Ленинградской области реализован туристско-познавательный и мотивационный проект «Погнали жить!» среди инвалидов, в мероприятиях которого приняли участие 568 человек. </a:t>
            </a:r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-1"/>
            <a:ext cx="10255003" cy="1047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72202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22" y="770055"/>
            <a:ext cx="10489931" cy="104756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Содействие инвалидам в занятиях </a:t>
            </a:r>
            <a:br>
              <a:rPr lang="ru-RU" b="1" dirty="0"/>
            </a:br>
            <a:r>
              <a:rPr lang="ru-RU" b="1" dirty="0"/>
              <a:t>физической культурой, спортом и туризмом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1930400"/>
            <a:ext cx="10946305" cy="46213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Молодые инвалиды с заболеванием ДЦП занимаются в футбольных клубах «Фаворит» (</a:t>
            </a:r>
            <a:r>
              <a:rPr lang="ru-RU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г.Выборг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«Олимпия» (</a:t>
            </a:r>
            <a:r>
              <a:rPr lang="ru-RU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г.Тихвин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Сборная команда Ленинградской области (10-12 человек) выступает на соревнованиях Первенства России (август, ЛО, </a:t>
            </a:r>
            <a:r>
              <a:rPr lang="ru-RU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г.Тихвин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6 место), в Чемпионате России (июль, 6 место). Организатор – Министерство спорта России, непосредственным проведением занимается общественная организация «ФКИ Олимпия-Тихвин». 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Молодые инвалиды из Всеволожского, Кировского, Ломоносовского районов создали команду «Ладога» (6 человек) и стали участвовать в тренировках и соревнованиях по футболу и флорболу (хоккей с мячом на электроколясках), которые проводит спортивный клуб «</a:t>
            </a:r>
            <a:r>
              <a:rPr lang="ru-RU" sz="1800" kern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Паралимпик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(С-Петербург). Теперь, команда «Ладога» состоит из 6 спортсменов Всеволожского, Кировского, Ломоносовского районов. В отчетном периоде команда участвовала заняла в открытии всероссийского кубка по футболу среди инвалидов и людей с ОВЗ «Стальная воля» (Сочи), в первом этапе всероссийских соревнований «Стальная Воля» (Нижний Тагил) команда заняла 1 место. Во Всероссийском фестивале «Кубок Российского футбольного союза по футболу среди людей с инвалидностью и лиц с ограниченными возможностями здоровья» - «Стальная воля» </a:t>
            </a:r>
            <a:r>
              <a:rPr lang="ru-RU" sz="1800" kern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г.Казань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kern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респ.Татарстан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команда «Ладога» заняла 2 место. Футбольный клуб «Ладога» (футбол на электроколясках) победил в номинации «Лучшая спортивная команда Всеволожского района 2022 года». 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октябре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года сборная команда инвалидов Ленинградской областной организации ООО «ВОИ» с поражением опорно-двигательного аппарата (8 человек) достойно представляла регион 47 на Всероссийском физкультурно-спортивном фестивале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г.Сочи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-1"/>
            <a:ext cx="10041939" cy="1047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199529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22" y="770055"/>
            <a:ext cx="10489931" cy="104756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Содействие инвалидам в занятиях </a:t>
            </a:r>
            <a:br>
              <a:rPr lang="ru-RU" b="1" dirty="0"/>
            </a:br>
            <a:r>
              <a:rPr lang="ru-RU" b="1" dirty="0"/>
              <a:t>физической культурой, спортом и туризмом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1930400"/>
            <a:ext cx="10946305" cy="46213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 ноября 2022 года в </a:t>
            </a:r>
            <a:r>
              <a:rPr lang="ru-RU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г.Волосово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прошел ХХ областной спортивный фестиваль «Эй, товарищ, больше жизни!» для людей с ограниченными возможностями здоровья, посвящённый Международному дню инвалидов. Организаторы: областной комитет по физической культуре и спорту и администрация Волосовского района Ленинградской области. Дисциплины: русские шашки, броски мяча в кольцо, прыжки в длину, жим штанги лежа, челночный бег, дартс, элементы флорбола.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сентября 2022 года в Ереване прошел турнир по баскетболу на колясках, посвященный Дню независимости Армении, в составе сборной России член Коммунаровской городской организации ЛОО ООО «ВОИ»  Евгений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Посланиченко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привез золотую награду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https://vk.com/wheelchairbasketball_russia</a:t>
            </a: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Подпорожской районной организации ЛОО ООО «ВОИ» Гаврилова Ксения приняла участие в командном первенстве во Всероссийских соревнованиях по настольному  теннису среди инвалидов с ПОДА 27-30 октября 2022г.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г.Великий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Новгород, участвовала в первенстве России по настольному теннису среди лиц с ПОДА (юноши и девушки до 23 лет) в составе команды  Ленинградской области 04-06 ноября 2022г.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г.Чебоксары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905" algn="just"/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Инвалид из Сланцевского района Иван Баулин был соорганизатором кубка городов и главным судьей по </a:t>
            </a:r>
            <a:r>
              <a:rPr lang="ru-RU" sz="1800" kern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новусу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Москва в </a:t>
            </a:r>
            <a:r>
              <a:rPr lang="ru-RU" sz="1800" kern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г.Люберцы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занял 3-е место, участвовал в кубке России среди здоровых, где занял 7 место.</a:t>
            </a:r>
          </a:p>
          <a:p>
            <a:pPr marR="1905" algn="just"/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Катерина Артемьева из Кировска представила нашу организацию в турнире по подводного спорту среди инвалидов (</a:t>
            </a:r>
            <a:r>
              <a:rPr lang="ru-RU" sz="1800" kern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парадайвинг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в ноябре 2022 года в </a:t>
            </a:r>
            <a:r>
              <a:rPr lang="ru-RU" sz="1800" kern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г.Воронеж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 разных эстафетах заняла два вторых и одно третье место. Совершила погружение в самый глубокий бассейн России.</a:t>
            </a:r>
            <a:r>
              <a:rPr lang="en-US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-1"/>
            <a:ext cx="10041939" cy="1047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19513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22" y="770055"/>
            <a:ext cx="10489931" cy="104756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Содействие инвалидам в занятиях </a:t>
            </a:r>
            <a:br>
              <a:rPr lang="ru-RU" b="1" dirty="0"/>
            </a:br>
            <a:r>
              <a:rPr lang="ru-RU" b="1" dirty="0"/>
              <a:t>физической культурой, спортом и туризмом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1633491"/>
            <a:ext cx="10946305" cy="4918229"/>
          </a:xfrm>
        </p:spPr>
        <p:txBody>
          <a:bodyPr>
            <a:noAutofit/>
          </a:bodyPr>
          <a:lstStyle/>
          <a:p>
            <a:pPr marR="1905" algn="just"/>
            <a:r>
              <a:rPr lang="ru-RU" sz="15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Инвалиды – члены Волховской районной организации ЛОО ООО «ВОИ» принимают активное участие в спортивных и культурно-досуговых мероприятиях, проводимых местными органами власти и иными организациями. В январе 2022 года при поддержке администрации Волховского района прошла спартакиада среди инвалидов Волховского района на лыжной базе </a:t>
            </a:r>
            <a:r>
              <a:rPr lang="ru-RU" sz="15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г.Волхов</a:t>
            </a:r>
            <a:r>
              <a:rPr lang="ru-RU" sz="15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5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Двугорье</a:t>
            </a:r>
            <a:r>
              <a:rPr lang="ru-RU" sz="15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в которой приняли участие 32 члена ВОИ; 16 июня - районное спортивное мероприятие г.Волхов-1, участвовало 35 человек; 28 октября 2022г. - турнир по шашкам в ФОК «Левобережный» </a:t>
            </a:r>
            <a:r>
              <a:rPr lang="ru-RU" sz="15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г.Волхов</a:t>
            </a:r>
            <a:r>
              <a:rPr lang="ru-RU" sz="15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участвовали 14 человек. </a:t>
            </a:r>
          </a:p>
          <a:p>
            <a:pPr algn="just"/>
            <a:r>
              <a:rPr lang="ru-RU" sz="15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Инвалиды Коммунаровской городской организации ЛОО ООО «ВОИ» в течение года посещали ФОК и городской бассейн (60 человек), «Зарядка с чемпионом» (20 инвалидов), «Скандинавская ходьба» (20 инвалидов). В мае провели городскую спартакиаду среди инвалидов, посвященную Дню города (броски мяча в кольцо, дартс, шашки, шахматы),</a:t>
            </a:r>
            <a:r>
              <a:rPr lang="ru-RU" sz="1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г.Коммунар</a:t>
            </a:r>
            <a:r>
              <a:rPr lang="ru-RU" sz="15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ФОК «Олимп» и стадион, участвовало 16 инвалидов. </a:t>
            </a:r>
          </a:p>
          <a:p>
            <a:pPr algn="just"/>
            <a:r>
              <a:rPr lang="ru-RU" sz="15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 ноября 2022 члены Тосненской районной организации ЛОО ООО «ВОИ» приняли участие в районной спартакиаде Всероссийского физкультурного комплекса «Готов к труду и обороне» среди лиц с ограниченными возможностями и инвалидов в </a:t>
            </a:r>
            <a:r>
              <a:rPr lang="ru-RU" sz="15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г.Тосно</a:t>
            </a:r>
            <a:r>
              <a:rPr lang="ru-RU" sz="15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МБУ СЦ «Тосненского района», 15 человек.</a:t>
            </a:r>
          </a:p>
          <a:p>
            <a:pPr algn="just"/>
            <a:r>
              <a:rPr lang="ru-RU" sz="15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Приозерская районная организация ЛОО ООО «ВОИ» совместно с Администрацией Приозерского района организовала пр</a:t>
            </a:r>
            <a:r>
              <a:rPr lang="ru-RU" sz="15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оведение районного первенства по настольным спортивным играм среди инвалидов, в котором приняли участие 45 человек,</a:t>
            </a:r>
            <a:r>
              <a:rPr lang="ru-RU" sz="15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сдачу норм ГТО среди инвалидов – участвовало 10 человек, турнир по шахматам. Организованы бесплатные абонементы (администрация выделяет по ходатайству местной организации ВОИ) на посещение бассейна (10 абонементов в месяц, 2 раза в неделю); посещение занятий по адаптированной физкультуре (количество людей не ограничено, бесплатно 2 посещение в неделю). </a:t>
            </a:r>
          </a:p>
          <a:p>
            <a:r>
              <a:rPr lang="ru-RU" sz="15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Сертолово, Светогорск и других городах для инвалидов и ветеранов проводятся регулярные занятия по скандинавской ходьбе. Этот вид спортивной деятельности пользуется популярностью у людей с инвалидностью. Кол-во участников - от 10 человек и больше.</a:t>
            </a:r>
            <a:endParaRPr 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-1"/>
            <a:ext cx="10041939" cy="1047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2154652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060" y="790113"/>
            <a:ext cx="10342485" cy="94991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Социокультурная реабилитация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841680"/>
            <a:ext cx="10930430" cy="4310128"/>
          </a:xfrm>
        </p:spPr>
        <p:txBody>
          <a:bodyPr>
            <a:normAutofit/>
          </a:bodyPr>
          <a:lstStyle/>
          <a:p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2022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году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Ленинградской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областной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организацией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ООО «ВОИ»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областной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фестиваль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творчества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инвалидов «ТВОИ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таланты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в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котором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приняли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85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более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160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инвалидов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зрителей</a:t>
            </a:r>
            <a:r>
              <a:rPr lang="en-US" sz="1800" i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Выпущен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сборник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произведений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авторов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фестиваля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совместно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АНО «СВОЯ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лига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областной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фестиваль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русского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народного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юмора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Балалай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2022» -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частушек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собрал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больше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 </a:t>
            </a:r>
            <a:r>
              <a:rPr lang="en-US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Ленинградской областной организации ООО «ВОИ» продолжает активно работать интегрированная лига особого статуса Международного союза КВН «СВОЯ лига ВОИ» и АНО «СВОЯ лига» </a:t>
            </a:r>
            <a:r>
              <a:rPr lang="ru-RU" sz="1800" u="sng" kern="1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https://vk.com/club93077990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отчетном периоде на проведение Школы КВН и мероприятий масштабного проекта «КВН ВОИ 2022» - «Время удивлять» среди инвалидов России были выделены средства ООО «ВОИ», выигран грант Губернатора Ленинградской области. В мероприятиях проекта приняли участие более 404 человека, из них 319 – инвалиды (79%), 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зрители-болельщики более 1000 человек, из них более 600 — инвалиды. Волонтеры в регионах 50 человек. Участники из следующих 16 регионов: Санкт-Петербург, Ленинградская, Челябинская, Тюменская, Калининградская, Мурманская, Саратовская, Омская, Воронежская, Кемеровская, Новосибирская, Ярославская области; Красноярский и Пермская край, </a:t>
            </a:r>
            <a:r>
              <a:rPr lang="ru-RU" sz="1800" kern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респ.Башкортостан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Хакасия.</a:t>
            </a:r>
            <a:endParaRPr lang="ru-RU" i="1" dirty="0"/>
          </a:p>
          <a:p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221942"/>
            <a:ext cx="10139594" cy="790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1085775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060" y="790113"/>
            <a:ext cx="10342485" cy="94991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Социокультурная реабилитация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841680"/>
            <a:ext cx="10930430" cy="479437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Силами 18 местных организаций ЛОО ООО «ВОИ» организованы и проведены торжественные мероприятия для инвалидов – ветеранов ВОВ, посвященные Дню Победы «Никто не забыт и ничто не забыто» с приглашением коллективов художественной самодеятельности, вручением ветеранам открыток и памятных подарков (наборов).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ноябре 2022 года в </a:t>
            </a:r>
            <a:r>
              <a:rPr lang="ru-RU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г.Подпорожье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состоялся фестиваль творчества «Вместе мы сможем больше», организованный районной организацией ЛОО ООО «ВОИ». Приняли участие 35 человек. 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Волховская, Подпорожская, Тихвинская, Кировская организации ЛОО ООО «ВОИ» проводят для инвалидов ежегодные выставки декоративно-прикладного творчества, кулинарных изделий, «Дары осени», «Бал цветов» и другие. 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Фотоконкурс «Без барьеров» о жизни инвалидов ежегодно проводит Тихвинская городская организация ЛОО ООО «ВОИ». 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Силами местных организаций ЛОО ООО «ВОИ» в течение Декады инвалидов проведены праздничные мероприятия - традиционные фестивали художественной самодеятельности, концерты, выставки творчества инвалидов и детей-инвалидов. В отчетном периоде клуб молодых инвалидов «Кристалл» (10 человек) Тихвинской городской организации ЛОО ООО «ВОИ», совместно с клубом родителей детей-инвалидов «Феникс» (36 семей) и информационно-образовательным центром «Надежда» проводили совместные мероприятия: выставки творчества, фотовыставки, праздники, театрализованные представления, интеллектуальные игры, соревнования</a:t>
            </a:r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221942"/>
            <a:ext cx="10139594" cy="790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410771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060" y="790113"/>
            <a:ext cx="10342485" cy="94991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Социокультурная реабилитация. Клубы.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841680"/>
            <a:ext cx="10930430" cy="479437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 работает клуб молодых инвалидов Подпорожской районной организации ЛОО ООО «ВОИ». Проведено много мероприятий, среди которых некоторые были направлены на патриотическое воспитание молодежи: 15 февраля в Сквере памяти у городского военкомата в день вывода войск из Афганистана; осенью - встреча участников клуба с войнами Афганистана и Чечни, участие мероприятиях, посвященных Дню города - «Подпорожский Арбат» и др. Награждена дипломом «Волонтер года» Новосельцева Алина.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местных организациях ЛОО ООО «ВОИ» работают 68 клубов</a:t>
            </a:r>
            <a:r>
              <a:rPr lang="ru-RU" sz="1800" kern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иных функциональных подразделений, в которых желающие инвалиды занимаются творчеством. Клуб «Надежда» при Волосовской РО ЛОО ООО «ВОИ»,</a:t>
            </a:r>
            <a:r>
              <a:rPr lang="ru-RU" sz="1800" kern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клубы «Золотой возраст» и «Искусница», поэтический клуб «Рябинушка» при Тосненской РО ЛОО ООО «ВОИ». Проводятся литературные встречи для инвалидов Волховской РО ЛОО ООО «ВОИ» в клубах «Открытые сердца», «Надежда», «Оптимист»; творческом клубе «Истоки» при </a:t>
            </a:r>
            <a:r>
              <a:rPr lang="ru-RU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Светогорской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клубе «Поэтическая струна» при Лодейнопольской РО ЛОО ООО «ВОИ». При Коммунаровской ГО ЛОО ООО «ВОИ» - клуб «Умелые руки», при Сосновоборской ГО ЛОО ООО «ВОИ» - поэтический клуб «Свеча», при </a:t>
            </a:r>
            <a:r>
              <a:rPr lang="ru-RU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Новоладожской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 ЛОО ООО «ВОИ» – клуб «</a:t>
            </a:r>
            <a:r>
              <a:rPr lang="ru-RU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Ладожанка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в </a:t>
            </a:r>
            <a:r>
              <a:rPr lang="ru-RU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г.Коммунар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действуют 7 клубов «Творчество инвалидов», «Русь православная», «Досуг», «Любимое кино», «Надежда», «Ретро модерн», «Рукодельница», «Совет молодежи».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отчетном периоде проведено торжественное литературно-музыкальное мероприятие, посвященное 15-летию литературного клуба «Рябинушка» Тосненской районной организации ЛОО ООО «ВОИ», в котором приняли участие 37 человек. Выпущен сборник произведений авторов «Сохраните себя» (21 автор), тираж 200 экз. Книги выданы участникам мероприятия и в библиотеки района. </a:t>
            </a:r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221942"/>
            <a:ext cx="9793365" cy="790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2007620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060" y="790113"/>
            <a:ext cx="10342485" cy="94991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Социокультурная реабилитация.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841680"/>
            <a:ext cx="10930430" cy="4794378"/>
          </a:xfrm>
        </p:spPr>
        <p:txBody>
          <a:bodyPr>
            <a:normAutofit fontScale="92500" lnSpcReduction="10000"/>
          </a:bodyPr>
          <a:lstStyle/>
          <a:p>
            <a:pPr marR="1905"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 одаренные инвалиды в октябре 2022 года участвовали в выставке декоративно-прикладного искусства «Добрых рук мастерство», который проводила региональная организация «Школа третьего возраста» при поддержке Гранта Губернатора Ленинградской области.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сентябре 2022 года в </a:t>
            </a:r>
            <a:r>
              <a:rPr lang="ru-RU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г.Сосновый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Бор прошел ежегодный 19-й интегрированный фестиваль молодых людей с ограниченными возможностями здоровья «Ветер в соснах», в котором приняли участие более 50 человек. 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ноябре 2022 года в </a:t>
            </a:r>
            <a:r>
              <a:rPr lang="ru-RU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г.Тихвин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прошел 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городской творческий конкурс «Шаг в будущее» (вокал, музыкальный инструмент, хореография, разговорный жанр, оригинальный жанр) для детей, подростков и молодых людей с ограниченными возможностями здоровья, который собрал 102 участника, которые показали 41 номер.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декабре инвалиды - члены Тосненской районной организации ЛОО ООО «ВОИ» приняли участие в 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открытом районном фестивале творчества людей с ограниченными возможностями здоровья «Надежды негасимый свет», посвящённом Международному дню инвалидов, </a:t>
            </a:r>
            <a:r>
              <a:rPr lang="ru-RU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п.Ульяновка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Тосненского района, театрально-культурный центр «Саблино», 18 человек.</a:t>
            </a:r>
          </a:p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Коммунаровская городская организация ЛОО ООО «ВОИ» совместно с городской Коммунаровской библиотекой провели в 2022 году тематические встречи: «Юбилей П.А. Столыпина», 12 инвалидов, «350 лет Петру  </a:t>
            </a:r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15 инвалидов, встреча с Леденцовой Н.А.–членом литературного объединения «Царскосельская лира» и вокалисткой Дома культуры города Пушкина., 15 инвалидов, «Музыкальный час» посвященный творчеству Э. Хиля, 8 инвалидов, Мероприятие «Любимое кино», 8 инвалидов, литературно-музыкальный вечер «Я прорвусь в ХХI век»  (Е. Евтушенко), 10 инвалидов. Совместно с фондом «Счастливое будущее» провели «Встречу поколений» - творческие вечера, чаепитие, 50 инвалидов. 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августе инвалиды – члены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этой организации 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приняли участие в масштабной акции «Хороводы России», 10 инвалидов.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221942"/>
            <a:ext cx="10112961" cy="790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1699746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806" y="1000741"/>
            <a:ext cx="9146512" cy="99121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Реализованные Проекты с привлечением стороннего финансирования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2121763"/>
            <a:ext cx="11054718" cy="4394447"/>
          </a:xfrm>
        </p:spPr>
        <p:txBody>
          <a:bodyPr>
            <a:normAutofit fontScale="92500" lnSpcReduction="20000"/>
          </a:bodyPr>
          <a:lstStyle/>
          <a:p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поддержке Комитета общественных коммуникаций Ленинградской области и Гранта Губернатора в 2022 году ЛОО ООО «ВОИ» был реализован масштабный проект «Равные возможности для инвалидов Ленинградской области». Совместно с региональными организациями ВОС и ВОГ, местными и первичными организациями ЛОО ООО «ВОИ» проведен комплекс мероприятий разного уровня, направленных на реабилитацию и общественную интеграцию инвалидов Ленинградской области - спортивные, творческие, культурные и другие мероприятия, в которых приняли участие более 5,3 тысяч человек </a:t>
            </a:r>
          </a:p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Ленинградской областной организации ООО «ВОИ» продолжает активно работать интегрированная лига особого статуса Международного союза КВН «СВОЯ лига ВОИ» и АНО «СВОЯ лига» </a:t>
            </a:r>
            <a:r>
              <a:rPr lang="ru-RU" sz="1800" u="sng" kern="1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https://vk.com/club93077990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отчетном периоде на проведение Школы КВН и мероприятий масштабного проекта «КВН ВОИ 2022» - «Время удивлять» среди инвалидов России были выделены средства ООО «ВОИ», выигран грант Губернатора Ленинградской области. В мероприятиях проекта приняли участие более 404 человека, из них 319 – инвалиды (79%), 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зрители-болельщики более 1000 человек, из них более 600 — инвалиды. Волонтеры в регионах 50 человек. Участники из следующих 16 регионов: Санкт-Петербург, Ленинградская, Челябинская, Тюменская, Калининградская, Мурманская, Саратовская, Омская, Воронежская, Кемеровская, Новосибирская, Ярославская области; Красноярский и Пермская край, </a:t>
            </a:r>
            <a:r>
              <a:rPr lang="ru-RU" sz="1800" kern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Башкортостан и Хакасия.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2022 году АНО «СВОЯ лига» стала победителем регионального этапа Международной премии «Мы вместе» и полуфиналистом российского этапа.</a:t>
            </a:r>
          </a:p>
          <a:p>
            <a:pPr algn="just"/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развития новых видов спорта, туризма и творчества среди инвалидов в феврале 2022 года создана а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втономная некоммерческая организация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«Интегрированная лига развития спорта, туризма и творчества среди инвалидов «СВОЯ планета» (АНО «СВОЯ планета»), которая уже успешно начала свою работу. В 2022 году на средства Гранта Губернатора Ленинградской области реализован туристско-познавательный и мотивационный проект «Погнали жить!» среди инвалидов, в мероприятиях которого приняли участие 568 человек.</a:t>
            </a:r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2509869" y="9524"/>
            <a:ext cx="9146512" cy="9912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157500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22" y="958788"/>
            <a:ext cx="9015905" cy="7091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Информирование о мероприятиях для инвалидов 2022 год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2" y="1731146"/>
            <a:ext cx="10797265" cy="456312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Мы выбираем спорт! </a:t>
            </a:r>
            <a:r>
              <a:rPr lang="en-US" i="1" dirty="0">
                <a:hlinkClick r:id="rId2"/>
              </a:rPr>
              <a:t>https://vk.com/club5956362?z=video-5956362_456239072%2Fvideos-5956362%2Fpl_-5956362_-2</a:t>
            </a:r>
            <a:endParaRPr lang="ru-RU" i="1" dirty="0"/>
          </a:p>
          <a:p>
            <a:r>
              <a:rPr lang="ru-RU" i="1" dirty="0"/>
              <a:t>Олимпиада по шашкам и шахматам </a:t>
            </a:r>
            <a:r>
              <a:rPr lang="en-US" i="1" dirty="0">
                <a:hlinkClick r:id="rId3"/>
              </a:rPr>
              <a:t>https://vk.com/club5956362?z=video-5956362_456239073%2Fvideos-5956362%2Fpl_-5956362_-2</a:t>
            </a:r>
            <a:r>
              <a:rPr lang="ru-RU" i="1" dirty="0"/>
              <a:t> </a:t>
            </a:r>
          </a:p>
          <a:p>
            <a:r>
              <a:rPr lang="ru-RU" i="1" dirty="0"/>
              <a:t>Фестиваль творчества «ТВОИ таланты» </a:t>
            </a:r>
            <a:r>
              <a:rPr lang="en-US" i="1" dirty="0">
                <a:hlinkClick r:id="rId4"/>
              </a:rPr>
              <a:t>https://vk.com/club5956362?z=video-5956362_456239075%2Fvideos-5956362%2Fpl_-5956362_-2</a:t>
            </a:r>
            <a:r>
              <a:rPr lang="ru-RU" i="1" dirty="0"/>
              <a:t> </a:t>
            </a:r>
          </a:p>
          <a:p>
            <a:r>
              <a:rPr lang="ru-RU" i="1" dirty="0"/>
              <a:t>Фестиваль русского народного юмора «</a:t>
            </a:r>
            <a:r>
              <a:rPr lang="ru-RU" i="1" dirty="0" err="1"/>
              <a:t>Балалай</a:t>
            </a:r>
            <a:r>
              <a:rPr lang="ru-RU" i="1" dirty="0"/>
              <a:t>» </a:t>
            </a:r>
            <a:r>
              <a:rPr lang="en-US" i="1" dirty="0">
                <a:hlinkClick r:id="rId5"/>
              </a:rPr>
              <a:t>https://vk.com/video/@svoyaliga?z=video-93077990_456239198%2Fclub93077990%2Fpl_-93077990_-2</a:t>
            </a:r>
            <a:r>
              <a:rPr lang="ru-RU" i="1" dirty="0"/>
              <a:t> </a:t>
            </a:r>
          </a:p>
          <a:p>
            <a:r>
              <a:rPr lang="ru-RU" i="1" dirty="0"/>
              <a:t>«СВОЯ лига ВОИ» промо-ролик </a:t>
            </a:r>
            <a:r>
              <a:rPr lang="en-US" i="1" dirty="0">
                <a:hlinkClick r:id="rId6"/>
              </a:rPr>
              <a:t>https://vk.com/video/@svoyaliga?z=video-93077990_456239216%2Fclub93077990%2Fpl_-93077990_-2</a:t>
            </a:r>
            <a:r>
              <a:rPr lang="ru-RU" i="1" dirty="0"/>
              <a:t> </a:t>
            </a:r>
          </a:p>
          <a:p>
            <a:r>
              <a:rPr lang="ru-RU" i="1" dirty="0"/>
              <a:t>О финале КВН на канале «Лен-ТВ» </a:t>
            </a:r>
            <a:r>
              <a:rPr lang="en-US" i="1" dirty="0">
                <a:hlinkClick r:id="rId7"/>
              </a:rPr>
              <a:t>https://vk.com/video/@svoyaliga?z=video-93077990_456239208%2Fclub93077990%2Fpl_-93077990_-2</a:t>
            </a:r>
            <a:r>
              <a:rPr lang="ru-RU" i="1" dirty="0"/>
              <a:t> </a:t>
            </a:r>
          </a:p>
          <a:p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2462922" y="0"/>
            <a:ext cx="8758453" cy="95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42078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акладка_6">
            <a:hlinkClick r:id="" action="ppaction://macro?name=S2_6"/>
            <a:extLst>
              <a:ext uri="{FF2B5EF4-FFF2-40B4-BE49-F238E27FC236}">
                <a16:creationId xmlns:a16="http://schemas.microsoft.com/office/drawing/2014/main" id="{23BD862F-5F1A-4BF3-8D32-F713D9A27726}"/>
              </a:ext>
            </a:extLst>
          </p:cNvPr>
          <p:cNvSpPr/>
          <p:nvPr/>
        </p:nvSpPr>
        <p:spPr>
          <a:xfrm>
            <a:off x="8278441" y="3991061"/>
            <a:ext cx="1148390" cy="579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Накладка_5">
            <a:hlinkClick r:id="" action="ppaction://macro?name=S2_5"/>
            <a:extLst>
              <a:ext uri="{FF2B5EF4-FFF2-40B4-BE49-F238E27FC236}">
                <a16:creationId xmlns:a16="http://schemas.microsoft.com/office/drawing/2014/main" id="{ED071A9F-8407-4E34-B0C8-4BF9BE44F0FF}"/>
              </a:ext>
            </a:extLst>
          </p:cNvPr>
          <p:cNvSpPr/>
          <p:nvPr/>
        </p:nvSpPr>
        <p:spPr>
          <a:xfrm>
            <a:off x="8326329" y="4898265"/>
            <a:ext cx="1148390" cy="579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Накладка_4">
            <a:hlinkClick r:id="" action="ppaction://macro?name=S2_4"/>
            <a:extLst>
              <a:ext uri="{FF2B5EF4-FFF2-40B4-BE49-F238E27FC236}">
                <a16:creationId xmlns:a16="http://schemas.microsoft.com/office/drawing/2014/main" id="{883B8FD4-6EDD-46B1-95D0-BB2E0A74DA30}"/>
              </a:ext>
            </a:extLst>
          </p:cNvPr>
          <p:cNvSpPr/>
          <p:nvPr/>
        </p:nvSpPr>
        <p:spPr>
          <a:xfrm>
            <a:off x="9546327" y="5422351"/>
            <a:ext cx="1148390" cy="579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Накладка_3">
            <a:hlinkClick r:id="" action="ppaction://macro?name=S2_3"/>
            <a:extLst>
              <a:ext uri="{FF2B5EF4-FFF2-40B4-BE49-F238E27FC236}">
                <a16:creationId xmlns:a16="http://schemas.microsoft.com/office/drawing/2014/main" id="{BB7A5230-D70B-45EC-BB92-F3720735343A}"/>
              </a:ext>
            </a:extLst>
          </p:cNvPr>
          <p:cNvSpPr/>
          <p:nvPr/>
        </p:nvSpPr>
        <p:spPr>
          <a:xfrm>
            <a:off x="10736089" y="4901860"/>
            <a:ext cx="1148390" cy="579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Накладка_2">
            <a:hlinkClick r:id="" action="ppaction://macro?name=S2_2"/>
            <a:extLst>
              <a:ext uri="{FF2B5EF4-FFF2-40B4-BE49-F238E27FC236}">
                <a16:creationId xmlns:a16="http://schemas.microsoft.com/office/drawing/2014/main" id="{8D4651A0-3102-4D87-99F8-E6F816AD588B}"/>
              </a:ext>
            </a:extLst>
          </p:cNvPr>
          <p:cNvSpPr/>
          <p:nvPr/>
        </p:nvSpPr>
        <p:spPr>
          <a:xfrm>
            <a:off x="10717920" y="3955806"/>
            <a:ext cx="1148390" cy="579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акладка_1">
            <a:hlinkClick r:id="" action="ppaction://macro?name=S2_1"/>
            <a:extLst>
              <a:ext uri="{FF2B5EF4-FFF2-40B4-BE49-F238E27FC236}">
                <a16:creationId xmlns:a16="http://schemas.microsoft.com/office/drawing/2014/main" id="{8C1ED83D-672F-4B5B-AF48-45DA42C78C13}"/>
              </a:ext>
            </a:extLst>
          </p:cNvPr>
          <p:cNvSpPr/>
          <p:nvPr/>
        </p:nvSpPr>
        <p:spPr>
          <a:xfrm>
            <a:off x="9527929" y="3427962"/>
            <a:ext cx="1166788" cy="560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Накладка_0">
            <a:hlinkClick r:id="" action="ppaction://macro?name=S2_0"/>
            <a:extLst>
              <a:ext uri="{FF2B5EF4-FFF2-40B4-BE49-F238E27FC236}">
                <a16:creationId xmlns:a16="http://schemas.microsoft.com/office/drawing/2014/main" id="{C3701C2C-E1FD-4128-844D-349446574430}"/>
              </a:ext>
            </a:extLst>
          </p:cNvPr>
          <p:cNvSpPr/>
          <p:nvPr/>
        </p:nvSpPr>
        <p:spPr>
          <a:xfrm>
            <a:off x="9480804" y="4081819"/>
            <a:ext cx="1250832" cy="12795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S2_6" hidden="1">
            <a:extLst>
              <a:ext uri="{FF2B5EF4-FFF2-40B4-BE49-F238E27FC236}">
                <a16:creationId xmlns:a16="http://schemas.microsoft.com/office/drawing/2014/main" id="{FADBD3F7-7003-4CD2-8C37-0201BA36AFA3}"/>
              </a:ext>
            </a:extLst>
          </p:cNvPr>
          <p:cNvSpPr/>
          <p:nvPr/>
        </p:nvSpPr>
        <p:spPr>
          <a:xfrm>
            <a:off x="197861" y="6044565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6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4" name="S2_5" hidden="1">
            <a:extLst>
              <a:ext uri="{FF2B5EF4-FFF2-40B4-BE49-F238E27FC236}">
                <a16:creationId xmlns:a16="http://schemas.microsoft.com/office/drawing/2014/main" id="{F650438C-5BB8-4825-BF4E-49491A93A0CC}"/>
              </a:ext>
            </a:extLst>
          </p:cNvPr>
          <p:cNvSpPr/>
          <p:nvPr/>
        </p:nvSpPr>
        <p:spPr>
          <a:xfrm>
            <a:off x="197861" y="5467190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3" name="S2_4" hidden="1">
            <a:extLst>
              <a:ext uri="{FF2B5EF4-FFF2-40B4-BE49-F238E27FC236}">
                <a16:creationId xmlns:a16="http://schemas.microsoft.com/office/drawing/2014/main" id="{DDD7A8F6-3586-47CC-A783-158FC323BA90}"/>
              </a:ext>
            </a:extLst>
          </p:cNvPr>
          <p:cNvSpPr/>
          <p:nvPr/>
        </p:nvSpPr>
        <p:spPr>
          <a:xfrm>
            <a:off x="201288" y="4898265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2" name="S2_3" hidden="1">
            <a:extLst>
              <a:ext uri="{FF2B5EF4-FFF2-40B4-BE49-F238E27FC236}">
                <a16:creationId xmlns:a16="http://schemas.microsoft.com/office/drawing/2014/main" id="{46DD3F86-3EC4-4AD3-93C7-A3EBE1BCCB99}"/>
              </a:ext>
            </a:extLst>
          </p:cNvPr>
          <p:cNvSpPr/>
          <p:nvPr/>
        </p:nvSpPr>
        <p:spPr>
          <a:xfrm>
            <a:off x="197861" y="4319716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82" name="S2_2" hidden="1">
            <a:extLst>
              <a:ext uri="{FF2B5EF4-FFF2-40B4-BE49-F238E27FC236}">
                <a16:creationId xmlns:a16="http://schemas.microsoft.com/office/drawing/2014/main" id="{88052B99-606C-4E70-8295-15ED0C8EDDC8}"/>
              </a:ext>
            </a:extLst>
          </p:cNvPr>
          <p:cNvSpPr/>
          <p:nvPr/>
        </p:nvSpPr>
        <p:spPr>
          <a:xfrm>
            <a:off x="195259" y="3743497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9" name="S2_1" hidden="1">
            <a:extLst>
              <a:ext uri="{FF2B5EF4-FFF2-40B4-BE49-F238E27FC236}">
                <a16:creationId xmlns:a16="http://schemas.microsoft.com/office/drawing/2014/main" id="{70AD32A9-7603-4AEA-8058-B3D972E36F26}"/>
              </a:ext>
            </a:extLst>
          </p:cNvPr>
          <p:cNvSpPr/>
          <p:nvPr/>
        </p:nvSpPr>
        <p:spPr>
          <a:xfrm>
            <a:off x="191449" y="3136883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C126E885-9EB9-0F71-D2B6-34F9ED4D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405" y="693419"/>
            <a:ext cx="8596312" cy="6865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Краткая информация об организации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BCE66C5D-B4A7-2C7F-7A5B-1E24C2922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15" y="1827704"/>
            <a:ext cx="8596312" cy="4508230"/>
          </a:xfrm>
        </p:spPr>
        <p:txBody>
          <a:bodyPr/>
          <a:lstStyle/>
          <a:p>
            <a:r>
              <a:rPr lang="ru-RU" i="1" dirty="0"/>
              <a:t>Дата образования организации – </a:t>
            </a:r>
            <a:r>
              <a:rPr lang="ru-RU" b="1" i="1" dirty="0"/>
              <a:t>17.08.1988 </a:t>
            </a:r>
            <a:r>
              <a:rPr lang="ru-RU" i="1" dirty="0"/>
              <a:t>год</a:t>
            </a:r>
          </a:p>
          <a:p>
            <a:r>
              <a:rPr lang="ru-RU" i="1" dirty="0"/>
              <a:t>Количество местных организаций - </a:t>
            </a:r>
            <a:r>
              <a:rPr lang="ru-RU" b="1" i="1" dirty="0"/>
              <a:t>23</a:t>
            </a:r>
          </a:p>
          <a:p>
            <a:r>
              <a:rPr lang="ru-RU" i="1" dirty="0"/>
              <a:t>Количество членов ВОИ – </a:t>
            </a:r>
            <a:r>
              <a:rPr lang="ru-RU" b="1" i="1" dirty="0"/>
              <a:t>12577</a:t>
            </a:r>
          </a:p>
          <a:p>
            <a:r>
              <a:rPr lang="ru-RU" i="1" dirty="0"/>
              <a:t>Количество инвалидов в Ленинградской области</a:t>
            </a:r>
          </a:p>
          <a:p>
            <a:pPr marL="0" indent="0">
              <a:buNone/>
            </a:pPr>
            <a:r>
              <a:rPr lang="ru-RU" i="1" dirty="0"/>
              <a:t>   на 31 декабря 2022 г. - </a:t>
            </a:r>
            <a:r>
              <a:rPr lang="ru-RU" b="1" i="1" dirty="0"/>
              <a:t>119158</a:t>
            </a:r>
          </a:p>
          <a:p>
            <a:r>
              <a:rPr lang="ru-RU" i="1" dirty="0"/>
              <a:t>Председатель Ленинградской областной </a:t>
            </a:r>
          </a:p>
          <a:p>
            <a:pPr marL="0" indent="0">
              <a:buNone/>
            </a:pPr>
            <a:r>
              <a:rPr lang="ru-RU" i="1" dirty="0"/>
              <a:t>   организации ООО «ВОИ» - </a:t>
            </a:r>
          </a:p>
          <a:p>
            <a:pPr marL="0" indent="0">
              <a:buNone/>
            </a:pPr>
            <a:r>
              <a:rPr lang="ru-RU" i="1" dirty="0"/>
              <a:t>   </a:t>
            </a:r>
            <a:r>
              <a:rPr lang="ru-RU" b="1" i="1" dirty="0"/>
              <a:t>Лебезкин Владимир Семенович</a:t>
            </a: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657F2530-EEF4-4DA6-8C7A-148E1AB81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745" y="6467157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357F04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DD9FF70-5C9E-496A-BC8A-B2570B9562AF}" type="slidenum">
              <a:rPr lang="en-US" altLang="ru-RU" smtClean="0"/>
              <a:pPr>
                <a:defRPr/>
              </a:pPr>
              <a:t>2</a:t>
            </a:fld>
            <a:endParaRPr lang="en-US" altLang="ru-RU" dirty="0"/>
          </a:p>
        </p:txBody>
      </p:sp>
      <p:sp>
        <p:nvSpPr>
          <p:cNvPr id="50" name="S2_61" hidden="1">
            <a:extLst>
              <a:ext uri="{FF2B5EF4-FFF2-40B4-BE49-F238E27FC236}">
                <a16:creationId xmlns:a16="http://schemas.microsoft.com/office/drawing/2014/main" id="{FADBD3F7-7003-4CD2-8C37-0201BA36AFA3}"/>
              </a:ext>
            </a:extLst>
          </p:cNvPr>
          <p:cNvSpPr/>
          <p:nvPr/>
        </p:nvSpPr>
        <p:spPr>
          <a:xfrm>
            <a:off x="197165" y="6043869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6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1" name="S2_51" hidden="1">
            <a:extLst>
              <a:ext uri="{FF2B5EF4-FFF2-40B4-BE49-F238E27FC236}">
                <a16:creationId xmlns:a16="http://schemas.microsoft.com/office/drawing/2014/main" id="{F650438C-5BB8-4825-BF4E-49491A93A0CC}"/>
              </a:ext>
            </a:extLst>
          </p:cNvPr>
          <p:cNvSpPr/>
          <p:nvPr/>
        </p:nvSpPr>
        <p:spPr>
          <a:xfrm>
            <a:off x="197165" y="5466494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2" name="S2_41" hidden="1">
            <a:extLst>
              <a:ext uri="{FF2B5EF4-FFF2-40B4-BE49-F238E27FC236}">
                <a16:creationId xmlns:a16="http://schemas.microsoft.com/office/drawing/2014/main" id="{DDD7A8F6-3586-47CC-A783-158FC323BA90}"/>
              </a:ext>
            </a:extLst>
          </p:cNvPr>
          <p:cNvSpPr/>
          <p:nvPr/>
        </p:nvSpPr>
        <p:spPr>
          <a:xfrm>
            <a:off x="200592" y="4897569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3" name="S2_31" hidden="1">
            <a:extLst>
              <a:ext uri="{FF2B5EF4-FFF2-40B4-BE49-F238E27FC236}">
                <a16:creationId xmlns:a16="http://schemas.microsoft.com/office/drawing/2014/main" id="{46DD3F86-3EC4-4AD3-93C7-A3EBE1BCCB99}"/>
              </a:ext>
            </a:extLst>
          </p:cNvPr>
          <p:cNvSpPr/>
          <p:nvPr/>
        </p:nvSpPr>
        <p:spPr>
          <a:xfrm>
            <a:off x="197165" y="4319020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4" name="S2_21" hidden="1">
            <a:extLst>
              <a:ext uri="{FF2B5EF4-FFF2-40B4-BE49-F238E27FC236}">
                <a16:creationId xmlns:a16="http://schemas.microsoft.com/office/drawing/2014/main" id="{88052B99-606C-4E70-8295-15ED0C8EDDC8}"/>
              </a:ext>
            </a:extLst>
          </p:cNvPr>
          <p:cNvSpPr/>
          <p:nvPr/>
        </p:nvSpPr>
        <p:spPr>
          <a:xfrm>
            <a:off x="194563" y="3742801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6" name="S2_11" hidden="1">
            <a:extLst>
              <a:ext uri="{FF2B5EF4-FFF2-40B4-BE49-F238E27FC236}">
                <a16:creationId xmlns:a16="http://schemas.microsoft.com/office/drawing/2014/main" id="{70AD32A9-7603-4AEA-8058-B3D972E36F26}"/>
              </a:ext>
            </a:extLst>
          </p:cNvPr>
          <p:cNvSpPr/>
          <p:nvPr/>
        </p:nvSpPr>
        <p:spPr>
          <a:xfrm>
            <a:off x="206063" y="3126445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3C2C30-91EC-E795-AC2B-2731C75A47D4}"/>
              </a:ext>
            </a:extLst>
          </p:cNvPr>
          <p:cNvSpPr/>
          <p:nvPr/>
        </p:nvSpPr>
        <p:spPr>
          <a:xfrm>
            <a:off x="2545162" y="-1"/>
            <a:ext cx="8596313" cy="815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351D43-FE15-85E6-38B0-D8338E82A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66" y="3708331"/>
            <a:ext cx="2077445" cy="27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B97914-B71B-784D-C239-801B42BF2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355" y="1428535"/>
            <a:ext cx="2762049" cy="194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  <p:bldP spid="39" grpId="0"/>
      <p:bldP spid="38" grpId="0"/>
      <p:bldP spid="83" grpId="0"/>
      <p:bldP spid="7" grpId="0"/>
      <p:bldP spid="84" grpId="0"/>
      <p:bldP spid="45" grpId="0" animBg="1"/>
      <p:bldP spid="44" grpId="0" animBg="1"/>
      <p:bldP spid="43" grpId="0" animBg="1"/>
      <p:bldP spid="42" grpId="0" animBg="1"/>
      <p:bldP spid="82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617" y="866772"/>
            <a:ext cx="8418858" cy="91440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Благодарности</a:t>
            </a:r>
            <a:r>
              <a:rPr lang="ru-RU" dirty="0"/>
              <a:t> </a:t>
            </a:r>
            <a:r>
              <a:rPr lang="ru-RU" b="1" dirty="0"/>
              <a:t>и дипломы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2441358" y="0"/>
            <a:ext cx="8966447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B15FAA2-5A64-D243-5D2B-2FAE38A7CEC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601450"/>
              </p:ext>
            </p:extLst>
          </p:nvPr>
        </p:nvGraphicFramePr>
        <p:xfrm>
          <a:off x="675936" y="1781172"/>
          <a:ext cx="1864289" cy="2564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8995" imgH="8020004" progId="Acrobat.Document.DC">
                  <p:embed/>
                </p:oleObj>
              </mc:Choice>
              <mc:Fallback>
                <p:oleObj name="Acrobat Document" r:id="rId2" imgW="5828995" imgH="802000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5936" y="1781172"/>
                        <a:ext cx="1864289" cy="2564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2FDDCC-0D26-0ADF-00E6-DB0C6F83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10" y="1816008"/>
            <a:ext cx="1864290" cy="2563946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695252D-CA08-146A-1F6C-96B946C9D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885559"/>
              </p:ext>
            </p:extLst>
          </p:nvPr>
        </p:nvGraphicFramePr>
        <p:xfrm>
          <a:off x="5358896" y="1781172"/>
          <a:ext cx="1864289" cy="263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676670" imgH="8020004" progId="Acrobat.Document.DC">
                  <p:embed/>
                </p:oleObj>
              </mc:Choice>
              <mc:Fallback>
                <p:oleObj name="Acrobat Document" r:id="rId5" imgW="5676670" imgH="802000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8896" y="1781172"/>
                        <a:ext cx="1864289" cy="2633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7DEFF12-DDB1-4FF0-A279-21F126D47F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220165"/>
              </p:ext>
            </p:extLst>
          </p:nvPr>
        </p:nvGraphicFramePr>
        <p:xfrm>
          <a:off x="7741581" y="1778990"/>
          <a:ext cx="1864288" cy="2637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5667149" imgH="8020004" progId="Acrobat.Document.DC">
                  <p:embed/>
                </p:oleObj>
              </mc:Choice>
              <mc:Fallback>
                <p:oleObj name="Acrobat Document" r:id="rId7" imgW="5667149" imgH="802000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41581" y="1778990"/>
                        <a:ext cx="1864288" cy="2637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6AE729FD-0191-DA67-E0BF-AFE77B964C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964130"/>
              </p:ext>
            </p:extLst>
          </p:nvPr>
        </p:nvGraphicFramePr>
        <p:xfrm>
          <a:off x="9915231" y="1731318"/>
          <a:ext cx="2175355" cy="271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11429819" imgH="14287222" progId="Acrobat.Document.DC">
                  <p:embed/>
                </p:oleObj>
              </mc:Choice>
              <mc:Fallback>
                <p:oleObj name="Acrobat Document" r:id="rId9" imgW="11429819" imgH="142872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15231" y="1731318"/>
                        <a:ext cx="2175355" cy="2719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2456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602"/>
            <a:ext cx="8596312" cy="102981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                     Наши партнёры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1686758"/>
            <a:ext cx="10395752" cy="4598632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общественных коммуникаций Ленинградской области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социальной защите населения Ленинградской области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 общественная организация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г.Тихвина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Ленинградской области Футбольный клуб инвалидов «Олимпия-Тихвин»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Тихвинское отделение Российского Красного Креста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илиал ГБПОУ Центр НПМР ЛО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г.Тихвин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местное отделение ВОД «Волонтёры-Медики»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Добродар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МОУ «СОШ №6»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«СВОЯ лига»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«СВОЯ планета»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Санкт-Петербургская региональная организация Общероссийской общественной  организации инвалидов «Всероссийское Ордена Трудового Красного Знамени общество слепых»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Санкт-Петербургская региональное отделение Общероссийской общественной  организации «Всероссийское общество глухих»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организации ВОИ и ВОС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2707688" y="-1"/>
            <a:ext cx="8859915" cy="9499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479613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696" y="1127464"/>
            <a:ext cx="8199977" cy="8611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Финансовый отчет за 2022 год </a:t>
            </a:r>
            <a:br>
              <a:rPr lang="ru-RU" sz="2400" b="1" dirty="0"/>
            </a:br>
            <a:r>
              <a:rPr lang="ru-RU" sz="2400" b="1" dirty="0"/>
              <a:t>о деятельности ЛОО ООО «ВОИ»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9703867A-994E-67BB-E4A5-F0E599C9ADE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5516400"/>
              </p:ext>
            </p:extLst>
          </p:nvPr>
        </p:nvGraphicFramePr>
        <p:xfrm>
          <a:off x="1948070" y="2756227"/>
          <a:ext cx="809707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28">
                  <a:extLst>
                    <a:ext uri="{9D8B030D-6E8A-4147-A177-3AD203B41FA5}">
                      <a16:colId xmlns:a16="http://schemas.microsoft.com/office/drawing/2014/main" val="3126458129"/>
                    </a:ext>
                  </a:extLst>
                </a:gridCol>
                <a:gridCol w="5370779">
                  <a:extLst>
                    <a:ext uri="{9D8B030D-6E8A-4147-A177-3AD203B41FA5}">
                      <a16:colId xmlns:a16="http://schemas.microsoft.com/office/drawing/2014/main" val="2064355583"/>
                    </a:ext>
                  </a:extLst>
                </a:gridCol>
                <a:gridCol w="2137371">
                  <a:extLst>
                    <a:ext uri="{9D8B030D-6E8A-4147-A177-3AD203B41FA5}">
                      <a16:colId xmlns:a16="http://schemas.microsoft.com/office/drawing/2014/main" val="149180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Источник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25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Субсидии от Центрального правления ВОИ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9 622 726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8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Субсидии региональных и местных органов власти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 данных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58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Целевые грантовые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14 985 613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34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Членские и имущественные взносы членов ВОИ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 данных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910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294 800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49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24 903 139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37776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2407696" y="-1"/>
            <a:ext cx="9000109" cy="10310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871CE1-9972-C50C-B00C-4E424F2C4EF0}"/>
              </a:ext>
            </a:extLst>
          </p:cNvPr>
          <p:cNvSpPr txBox="1"/>
          <p:nvPr/>
        </p:nvSpPr>
        <p:spPr>
          <a:xfrm>
            <a:off x="1948070" y="2290438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0C226"/>
                </a:solidFill>
              </a:rPr>
              <a:t>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987246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3" y="927652"/>
            <a:ext cx="8182445" cy="7179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Финансовый отчет о деятельности ЛОО ООО «ВОИ»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3EB7D258-D2E5-E508-65EF-16F3FC75454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8052669"/>
              </p:ext>
            </p:extLst>
          </p:nvPr>
        </p:nvGraphicFramePr>
        <p:xfrm>
          <a:off x="1338470" y="2199860"/>
          <a:ext cx="9143999" cy="41435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9899">
                  <a:extLst>
                    <a:ext uri="{9D8B030D-6E8A-4147-A177-3AD203B41FA5}">
                      <a16:colId xmlns:a16="http://schemas.microsoft.com/office/drawing/2014/main" val="4219615219"/>
                    </a:ext>
                  </a:extLst>
                </a:gridCol>
                <a:gridCol w="6593416">
                  <a:extLst>
                    <a:ext uri="{9D8B030D-6E8A-4147-A177-3AD203B41FA5}">
                      <a16:colId xmlns:a16="http://schemas.microsoft.com/office/drawing/2014/main" val="2501682727"/>
                    </a:ext>
                  </a:extLst>
                </a:gridCol>
                <a:gridCol w="1910684">
                  <a:extLst>
                    <a:ext uri="{9D8B030D-6E8A-4147-A177-3AD203B41FA5}">
                      <a16:colId xmlns:a16="http://schemas.microsoft.com/office/drawing/2014/main" val="3320967747"/>
                    </a:ext>
                  </a:extLst>
                </a:gridCol>
              </a:tblGrid>
              <a:tr h="399358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Сумма,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393039"/>
                  </a:ext>
                </a:extLst>
              </a:tr>
              <a:tr h="542722">
                <a:tc>
                  <a:txBody>
                    <a:bodyPr/>
                    <a:lstStyle/>
                    <a:p>
                      <a:r>
                        <a:rPr lang="ru-RU" sz="1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Расходы на проведение мероприятий по социальной интеграции инвалидов (спорт, культура, туризм)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16 265 181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959556"/>
                  </a:ext>
                </a:extLst>
              </a:tr>
              <a:tr h="566725">
                <a:tc>
                  <a:txBody>
                    <a:bodyPr/>
                    <a:lstStyle/>
                    <a:p>
                      <a:r>
                        <a:rPr lang="ru-RU" sz="1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Расходы на участие инвалидов в реабилитационных и </a:t>
                      </a:r>
                      <a:r>
                        <a:rPr lang="ru-RU" sz="1600" dirty="0" err="1"/>
                        <a:t>абилитационных</a:t>
                      </a:r>
                      <a:r>
                        <a:rPr lang="ru-RU" sz="1600" dirty="0"/>
                        <a:t> мероприятиях (проезд, проживание и питание)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619 819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195529"/>
                  </a:ext>
                </a:extLst>
              </a:tr>
              <a:tr h="771236">
                <a:tc>
                  <a:txBody>
                    <a:bodyPr/>
                    <a:lstStyle/>
                    <a:p>
                      <a:r>
                        <a:rPr lang="ru-RU" sz="1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Расходы для сохранения занятости инвалидов на  предприятиях организаций ВОИ </a:t>
                      </a:r>
                    </a:p>
                    <a:p>
                      <a:r>
                        <a:rPr lang="ru-RU" sz="1600" dirty="0"/>
                        <a:t>(в том числе модернизация рабочих мест)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702232"/>
                  </a:ext>
                </a:extLst>
              </a:tr>
              <a:tr h="572118">
                <a:tc>
                  <a:txBody>
                    <a:bodyPr/>
                    <a:lstStyle/>
                    <a:p>
                      <a:r>
                        <a:rPr lang="ru-RU" sz="1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Фонд оплаты труда со страховыми взносами в региональной и местных организациях ВОИ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2 662 139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8274"/>
                  </a:ext>
                </a:extLst>
              </a:tr>
              <a:tr h="399358">
                <a:tc>
                  <a:txBody>
                    <a:bodyPr/>
                    <a:lstStyle/>
                    <a:p>
                      <a:r>
                        <a:rPr lang="ru-RU" sz="1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Административно-хозяйственные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409 000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21073"/>
                  </a:ext>
                </a:extLst>
              </a:tr>
              <a:tr h="385116">
                <a:tc>
                  <a:txBody>
                    <a:bodyPr/>
                    <a:lstStyle/>
                    <a:p>
                      <a:r>
                        <a:rPr lang="ru-RU" sz="16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Прочие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113 000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361406"/>
                  </a:ext>
                </a:extLst>
              </a:tr>
              <a:tr h="399358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22 086 139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42625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2305878" y="0"/>
            <a:ext cx="9263270" cy="927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524F-4194-1EBD-8B2B-F83A4DCDB50D}"/>
              </a:ext>
            </a:extLst>
          </p:cNvPr>
          <p:cNvSpPr txBox="1"/>
          <p:nvPr/>
        </p:nvSpPr>
        <p:spPr>
          <a:xfrm>
            <a:off x="553576" y="1597981"/>
            <a:ext cx="283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           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928144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38" y="887569"/>
            <a:ext cx="8596312" cy="5715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Вы можете больше узнать о нашей деятельности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2379216" y="-1"/>
            <a:ext cx="9064101" cy="8875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7A7CB5D-FC08-3309-A85D-EFD3FF4F1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775"/>
            <a:ext cx="10731366" cy="4527049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Адрес: 187556, Ленинградская область,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г.Тихвин</a:t>
            </a:r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3 микрорайон, дом 4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Тел.\факс: 8 (81367) 55-199, тел. 72-476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E-mail:</a:t>
            </a:r>
            <a:r>
              <a:rPr lang="ru-RU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b="1" i="0" u="none" strike="noStrike" dirty="0">
                <a:solidFill>
                  <a:srgbClr val="559B36"/>
                </a:solidFill>
                <a:effectLst/>
                <a:latin typeface="verdana" panose="020B0604030504040204" pitchFamily="34" charset="0"/>
                <a:hlinkClick r:id="rId2"/>
              </a:rPr>
              <a:t>vikasvoi@mail.ru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Официальный сайт: </a:t>
            </a:r>
          </a:p>
          <a:p>
            <a:pPr marL="0" indent="0">
              <a:buNone/>
            </a:pPr>
            <a:r>
              <a:rPr lang="ru-RU" b="1" i="0" u="none" strike="noStrike" dirty="0">
                <a:solidFill>
                  <a:srgbClr val="559B36"/>
                </a:solidFill>
                <a:effectLst/>
                <a:latin typeface="verdana" panose="020B0604030504040204" pitchFamily="34" charset="0"/>
                <a:hlinkClick r:id="rId3"/>
              </a:rPr>
              <a:t>http://loovoi.usite.pro/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Официальная страница в соцсети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ВКонтакте </a:t>
            </a:r>
            <a:r>
              <a:rPr lang="ru-RU" b="1" i="0" u="none" strike="noStrike" dirty="0">
                <a:solidFill>
                  <a:srgbClr val="559B36"/>
                </a:solidFill>
                <a:effectLst/>
                <a:latin typeface="Arial" panose="020B0604020202020204" pitchFamily="34" charset="0"/>
                <a:hlinkClick r:id="rId4"/>
              </a:rPr>
              <a:t>https://vk.com/club5956362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ru-RU" i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433EAC-1C0F-3948-0494-669F9F1C3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66" y="3708231"/>
            <a:ext cx="42672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01B2C3D-AAC6-AF0E-024F-C34CC85C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855" y="1459069"/>
            <a:ext cx="2080711" cy="20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7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87" y="975038"/>
            <a:ext cx="9531272" cy="10579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Защита прав и законных интересов инвалидов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2032987"/>
            <a:ext cx="10886042" cy="4465468"/>
          </a:xfrm>
        </p:spPr>
        <p:txBody>
          <a:bodyPr>
            <a:noAutofit/>
          </a:bodyPr>
          <a:lstStyle/>
          <a:p>
            <a:pPr marL="4572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активном участии ЛОО ООО «ВОИ» разработаны и приняты Правительством Ленинградской области программы и законы, Социальный кодекс, которые направленны на защиту прав и интересов инвалидов, достижение инвалидами равных с другими гражданами возможностей участия во всех сферах жизни общества. Благодаря этим программам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реализуется комплекс мероприятий, направленных на реабилитацию и общественную интеграцию инвалидов Ленинградской области - проводятся спортивные, творческие, культурные и другие мероприятия. В рамках реализации программ выделяются также средства на создание и модернизацию специальных рабочих мест для трудоустройства инвалидов. Реализация данных программ рассматривается на заседаниях правления ЛОО ООО «ВОИ». </a:t>
            </a:r>
            <a:r>
              <a:rPr lang="ru-RU" sz="16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областной организацией ООО «ВОИ» заключен договор о социальном партнерстве с Комитетом по социальной защите населения области. Сотрудничаем с Комитетом по здравоохранению, Комитетом по архитектуре и градостроительству и рядом других. Организацией спортивных мероприятий среди инвалидов области занимается региональное отделение Российского Спортивного Союза инвалидов. Заключено соглашение о сотрудничестве с Уполномоченным по правам человека в Ленинградской области, с Фондом социального страхования, с Комитетом по труду и занятости населения Ленинградской области, с «</a:t>
            </a:r>
            <a:r>
              <a:rPr lang="ru-RU" sz="16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Мультицентром</a:t>
            </a:r>
            <a:r>
              <a:rPr lang="ru-RU" sz="16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социальной и трудовой интеграции», заключено соглашение с «Почтой России» по обеспечению условий доступности для инвалидов объектов почтовой связи и предоставляемых услуг.</a:t>
            </a:r>
            <a:endParaRPr lang="ru-RU" sz="1600" kern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600" kern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0F04E1-FBFF-B1EA-C893-929962947F89}"/>
              </a:ext>
            </a:extLst>
          </p:cNvPr>
          <p:cNvSpPr/>
          <p:nvPr/>
        </p:nvSpPr>
        <p:spPr>
          <a:xfrm>
            <a:off x="2299317" y="-23305"/>
            <a:ext cx="9081856" cy="11685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104328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77" y="975038"/>
            <a:ext cx="9917882" cy="10579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Защита прав и законных интересов инвалидов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2165359"/>
            <a:ext cx="10886042" cy="401574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ЛОО ООО «ВОИ» является членом Коллегии и членом общественного совета Комитета по социальной защите населения Ленинградской области. Лебезкин В.С. избран председателем Общественной комиссии Главного бюро МСЭ по Ленинградской области 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ЛОО ООО «ВОИ» Лебезкин В.С. и заместитель председателя ЛОО ООО «ВОИ», директор АНО «СВОЯ лига» Борканникова В.В. входят в состав Совета при Правительстве Ленинградской области по вопросам попечительства в социальной сфере.  Совет создан в целях рассмотрения наиболее важных вопросов в области социальной защиты граждан, проживающих в Ленинградской области, попавших в трудную жизненную ситуацию, в т.ч. инвалидов и выработки предложений по совершенствованию государственной политики в социальной сфере Ленинградской области (</a:t>
            </a:r>
            <a:r>
              <a:rPr lang="ru-RU" sz="1800" i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 12,13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ЛОО ООО «ВОИ» Борканникова В.В. входит в Координационный комитет содействия занятости населения. 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905"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2022 году в состав рабочей группы по вопросу предоставления специального транспортного обслуживания жителям Ленинградской области вошел представитель ЛОО ООО «ВОИ» - Сорокина В.П. – председатель Киришской районной организации ЛОО ООО «ВОИ». Зам. председателя Коммунаровской городской организации ЛОО ООО «ВОИ» Королев М.Е. входит в состав избирательной комиссии по обеспечению избирательных прав инвалидов.</a:t>
            </a:r>
            <a:endParaRPr lang="ru-RU" i="1" dirty="0"/>
          </a:p>
          <a:p>
            <a:endParaRPr lang="ru-RU" i="1" dirty="0"/>
          </a:p>
          <a:p>
            <a:endParaRPr lang="ru-RU" i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0F04E1-FBFF-B1EA-C893-929962947F89}"/>
              </a:ext>
            </a:extLst>
          </p:cNvPr>
          <p:cNvSpPr/>
          <p:nvPr/>
        </p:nvSpPr>
        <p:spPr>
          <a:xfrm>
            <a:off x="2299316" y="-23305"/>
            <a:ext cx="9099611" cy="12573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135261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737" y="658695"/>
            <a:ext cx="9310904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Профориентация, образование </a:t>
            </a:r>
            <a:br>
              <a:rPr lang="ru-RU" b="1" dirty="0"/>
            </a:br>
            <a:r>
              <a:rPr lang="ru-RU" b="1" dirty="0"/>
              <a:t>и трудоустройство инвалидов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461" y="1997476"/>
            <a:ext cx="10726244" cy="4429958"/>
          </a:xfrm>
        </p:spPr>
        <p:txBody>
          <a:bodyPr>
            <a:normAutofit/>
          </a:bodyPr>
          <a:lstStyle/>
          <a:p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пунктом 4 статьи 79 Федерального Закона от 29.12.2012 № 273-ФЗ «Об образовании </a:t>
            </a:r>
            <a:r>
              <a:rPr lang="ru-RU" sz="18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Российской Федерации» обучение детей с ограниченными возможностями здоровья и                                          с инвалидностью в регионе осуществляется в разных формах, в том числе в отдельных организациях, реализующих адаптированные образовательные программы, в отдельных классах общеобразовательных организаций, а также в общеобразовательных классах, совместно с детьми, не имеющими нарушений развития. В отдельных организациях, реализующих адаптированные общеобразовательные программы, обучается более 1000 детей-инвалидов. В регионе сохраняется сеть отдельных организаций, реализующих адаптированные образовательные программы, представленная общеобразовательными учреждениями для детей с разными видами нарушений (для глухих и слабослышащих детей, для слепых и слабовидящих, для детей с нарушениями опорно-двигательного аппарата, для детей с нарушениями речи, с задержкой психического развития, для детей с интеллектуальными нарушениями). Учреждения расположены в разных районах Ленинградской области, что обеспечивает территориальную доступность образования для детей с ОВЗ и инвалидностью. </a:t>
            </a:r>
          </a:p>
          <a:p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Дополнительное образование детей с ОВЗ и с инвалидностью осуществляется как в учреждениях дополнительного образования, так и в общеобразовательных организациях Ленинградской области. Проводятся различные конкурсы и фестивали, которые способствуют развитию творчества и таланта детей, их успешной социализации.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6FA0D6-B09B-8547-B55D-8D49EB1A2EC6}"/>
              </a:ext>
            </a:extLst>
          </p:cNvPr>
          <p:cNvSpPr/>
          <p:nvPr/>
        </p:nvSpPr>
        <p:spPr>
          <a:xfrm>
            <a:off x="2272683" y="-1"/>
            <a:ext cx="9215022" cy="9410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66285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737" y="658695"/>
            <a:ext cx="9239882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Профориентация, образование </a:t>
            </a:r>
            <a:br>
              <a:rPr lang="ru-RU" b="1" dirty="0"/>
            </a:br>
            <a:r>
              <a:rPr lang="ru-RU" b="1" dirty="0"/>
              <a:t>и трудоустройство инвалидов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461" y="1877895"/>
            <a:ext cx="10442158" cy="447851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Работает государственное профессиональное образовательное учреждение Ленинградской области </a:t>
            </a:r>
            <a:r>
              <a:rPr lang="ru-RU" sz="18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Мультицентр</a:t>
            </a:r>
            <a:r>
              <a:rPr lang="ru-RU" sz="18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социальной и трудовой интеграции»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основной целью деятельности которого является профессиональное обучение молодых людей с ограниченными возможностями здоровья, расширение возможностей их последующего трудоустройства и занятости путем развития трудовых навыков, сопровождения профессиональной ориентации, профессионального самоопределения. На базе образовательной организации осуществляется профессиональное обучение по образовательным программам: «Оператор ЭВМ», «Рабочий зеленого грунта», «Обувщик по ремонту обуви», «Уборщик служебных помещений», «Швея», «Изготовитель художественных изделий из кожи», «Изготовитель художественных изделий из керамики», «Делопроизводитель», «Флорист», «Машинист по стирке и ремонту спецодежды», «Гладильщик».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ЛОО ООО «ВОИ» заключено соглашение о сотрудничестве с 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kern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Мультицентром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социальной и трудовой интеграции» в плане обучения и трудоустройства инвалидов Ленинградской области.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Единственное на Северо-Западе государственное образовательное учреждение, где инвалидам предоставляется комплексная программа профессиональной, социально-педагогической и трудовой реабилитации - Сиверский техникум-интернат бухгалтеров в Гатчинском районе ЛО. Обучение здесь ведется на бюджетной основе после 9 и 11 классов. В период обучения сохраняется пенсия, предоставляется бесплатное 3-разовое питание, общежитие, выплачивается стипендия + социальная стипендия.</a:t>
            </a:r>
            <a:endParaRPr lang="ru-RU" sz="18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6FA0D6-B09B-8547-B55D-8D49EB1A2EC6}"/>
              </a:ext>
            </a:extLst>
          </p:cNvPr>
          <p:cNvSpPr/>
          <p:nvPr/>
        </p:nvSpPr>
        <p:spPr>
          <a:xfrm>
            <a:off x="2272683" y="-1"/>
            <a:ext cx="9090734" cy="9410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271358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737" y="658695"/>
            <a:ext cx="9466802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Профориентация, образование </a:t>
            </a:r>
            <a:br>
              <a:rPr lang="ru-RU" b="1" dirty="0"/>
            </a:br>
            <a:r>
              <a:rPr lang="ru-RU" b="1" dirty="0"/>
              <a:t>и трудоустройство инвалидов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461" y="1877895"/>
            <a:ext cx="10832776" cy="465607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Двое членов Гатчинской районной организации ЛОО ООО «ВОИ» прошли обучение в АНО «ЦИПИ «Общество для всех» по программе обучения Системы добровольной сертификации «МИР, ДОСТУПНЫЙ ДЛЯ ВСЕХ»,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г.Москва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2-7.10.22г. и получили сертификаты. </a:t>
            </a:r>
          </a:p>
          <a:p>
            <a:pPr marR="1905"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2022 году проведено 2 семинара-учебы на региональном уровне для председателей, заместителей председателей и главных бухгалтеров местных организаций ЛОО ООО «ВОИ» по написанию грантов и отчетности Обучение прошли в первом семинаре - 40 человек, во втором – 30 человек.</a:t>
            </a:r>
          </a:p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году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службу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занятости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обратились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содействием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поиске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подходящей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1038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человек,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относящихся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категории</a:t>
            </a:r>
            <a:r>
              <a:rPr lang="ru-RU" sz="1800" kern="1400" spc="26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инвалидов (3% от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</a:t>
            </a:r>
            <a:r>
              <a:rPr lang="ru-RU" sz="1800" kern="1400" spc="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обратившихся</a:t>
            </a:r>
            <a:r>
              <a:rPr lang="ru-RU" sz="1800" kern="1400" spc="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граждан). Трудоустроено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449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граждан,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имеющих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инвалидность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(43,3%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числа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обратившихся).</a:t>
            </a:r>
            <a:r>
              <a:rPr lang="ru-RU" sz="1800" kern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01.01.2023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на учете в службе занятости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состояло 312 безработных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граждан,</a:t>
            </a:r>
            <a:r>
              <a:rPr lang="ru-RU" sz="1800" kern="1400" spc="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относящихся</a:t>
            </a:r>
            <a:r>
              <a:rPr lang="ru-RU" sz="1800" kern="1400" spc="1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800" kern="14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</a:t>
            </a:r>
            <a:r>
              <a:rPr lang="ru-RU" sz="1800" kern="1400" spc="1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инвалидов. Граждане,</a:t>
            </a:r>
            <a:r>
              <a:rPr lang="ru-RU" sz="1800" kern="1400" spc="8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относящиеся</a:t>
            </a:r>
            <a:r>
              <a:rPr lang="ru-RU" sz="1800" kern="14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800" kern="1400" spc="29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</a:t>
            </a:r>
            <a:r>
              <a:rPr lang="ru-RU" sz="1800" kern="1400" spc="3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инвалидов,</a:t>
            </a:r>
            <a:r>
              <a:rPr lang="ru-RU" sz="1800" kern="1400" spc="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получили</a:t>
            </a:r>
            <a:r>
              <a:rPr lang="ru-RU" sz="1800" kern="1400" spc="3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следующие госуслуги: по</a:t>
            </a:r>
            <a:r>
              <a:rPr lang="ru-RU" sz="1800" kern="1400" spc="6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профессиональной</a:t>
            </a:r>
            <a:r>
              <a:rPr lang="ru-RU" sz="1800" kern="14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ориентации</a:t>
            </a:r>
            <a:r>
              <a:rPr lang="ru-RU" sz="1800" kern="1400" spc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1800" kern="1400" spc="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819</a:t>
            </a:r>
            <a:r>
              <a:rPr lang="ru-RU" sz="1800" kern="1400" spc="8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человек; по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психологической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поддержке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626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человек; по</a:t>
            </a:r>
            <a:r>
              <a:rPr lang="ru-RU" sz="1800" kern="1400" spc="4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социальной</a:t>
            </a:r>
            <a:r>
              <a:rPr lang="ru-RU" sz="1800" kern="1400" spc="48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адаптации</a:t>
            </a:r>
            <a:r>
              <a:rPr lang="ru-RU" sz="1800" kern="1400" spc="49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</a:t>
            </a:r>
            <a:r>
              <a:rPr lang="ru-RU" sz="1800" kern="1400" spc="4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z="1800" kern="1400" spc="3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рынке</a:t>
            </a:r>
            <a:r>
              <a:rPr lang="ru-RU" sz="1800" kern="1400" spc="39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труда</a:t>
            </a:r>
            <a:r>
              <a:rPr lang="ru-RU" sz="1800" kern="1400" spc="38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1800" kern="1400" spc="3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554</a:t>
            </a:r>
            <a:r>
              <a:rPr lang="ru-RU" sz="1800" kern="1400" spc="39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человека; по организации оплачиваемых общественных работ — 70 человек; по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временному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трудоустройству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безработных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граждан,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испытывающих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</a:t>
            </a:r>
            <a:r>
              <a:rPr lang="ru-RU" sz="1800" kern="1400" spc="2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kern="1400" spc="14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поиске</a:t>
            </a:r>
            <a:r>
              <a:rPr lang="ru-RU" sz="1800" kern="1400" spc="2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r>
              <a:rPr lang="ru-RU" sz="1800" kern="1400" spc="18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1800" kern="1400" spc="16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</a:t>
            </a:r>
            <a:r>
              <a:rPr lang="ru-RU" sz="1800" kern="1400" spc="1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</a:t>
            </a:r>
            <a:r>
              <a:rPr lang="ru-RU" sz="1800" kern="1400" spc="2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sz="1800" kern="1400" spc="18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41,1</a:t>
            </a:r>
            <a:r>
              <a:rPr lang="ru-RU" sz="1800" kern="1400" spc="18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ru-RU" sz="1800" kern="1400" spc="1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ru-RU" sz="1800" kern="1400" spc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общей</a:t>
            </a:r>
            <a:r>
              <a:rPr lang="ru-RU" sz="1800" kern="1400" spc="2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численности граждан,</a:t>
            </a:r>
            <a:r>
              <a:rPr lang="ru-RU" sz="1800" kern="1400" spc="1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получивших</a:t>
            </a:r>
            <a:r>
              <a:rPr lang="ru-RU" sz="1800" kern="1400" spc="2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госуслугу; по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содействию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началу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осуществления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предпринимательской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безработных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394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14,2%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общей численности </a:t>
            </a:r>
            <a:r>
              <a:rPr lang="ru-RU" sz="1800" kern="1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безработных</a:t>
            </a:r>
            <a:r>
              <a:rPr lang="ru-RU" sz="1800" kern="1400" spc="1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граждан,</a:t>
            </a:r>
            <a:r>
              <a:rPr lang="ru-RU" sz="1800" kern="1400" spc="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получивших</a:t>
            </a:r>
            <a:r>
              <a:rPr lang="ru-RU" sz="1800" kern="1400" spc="1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госуслугу.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6FA0D6-B09B-8547-B55D-8D49EB1A2EC6}"/>
              </a:ext>
            </a:extLst>
          </p:cNvPr>
          <p:cNvSpPr/>
          <p:nvPr/>
        </p:nvSpPr>
        <p:spPr>
          <a:xfrm>
            <a:off x="2272683" y="-1"/>
            <a:ext cx="9090734" cy="9410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330629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737" y="658695"/>
            <a:ext cx="8556290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Профориентация, образование </a:t>
            </a:r>
            <a:br>
              <a:rPr lang="ru-RU" b="1" dirty="0"/>
            </a:br>
            <a:r>
              <a:rPr lang="ru-RU" b="1" dirty="0"/>
              <a:t>и трудоустройство инвалидов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461" y="1766656"/>
            <a:ext cx="10832776" cy="4767309"/>
          </a:xfrm>
        </p:spPr>
        <p:txBody>
          <a:bodyPr>
            <a:normAutofit/>
          </a:bodyPr>
          <a:lstStyle/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с ограниченными возможностями жалуются на отсутствие в области рабочих мест, удовлетворяющих требованиям карты ИПР, нет надомной работы для данной категории граждан. Квотированные рабочие места пустуют т.к. высокие требования к работнику не позволяют инвалиду (согласно ограничениям ИПР) выполнять требуемые должностные обязанности, обозначенные работодателями. Заявленные работодателями в счет квот вакансии часто не соответствуют профессиям и навыкам, имеющимся у инвалидов. С этой целью организовано профессиональное обучение (переобучение) для граждан, имеющих ограничения по состоянию здоровья. В 2022 году более 50 инвалидов приступили к профессиональному переобучению.</a:t>
            </a:r>
          </a:p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2022 году в ЛОО ООО «ВОИ» на должность специалистов по работе с инвалидами трудоустроено 22 человека в счет квоты, установленной в целях реализации требований постановления 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Правительства РФ от 14.03.2022 </a:t>
            </a:r>
            <a:r>
              <a:rPr lang="en-US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366 «Об утверждении правил выполнения работодателем квоты для приема на работу инвалидов при оформлении трудовых отношений с инвалидом на любое рабочее место». Оказано содействие в трудоустройстве еще 8 инвалидам – все трудоустроены в НКО.</a:t>
            </a:r>
          </a:p>
          <a:p>
            <a:pPr algn="just"/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ООО «ТПО ВОИ» Ленинградской областной организации ООО «ВОИ» трудятся 6 человек, из них трое – инвалиды. Предприятие выпускает мебель по полному производственному циклу и реализует ее через </a:t>
            </a: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розничной торговли сторонних организаций, а также через заказы государственных учреждений </a:t>
            </a:r>
            <a:r>
              <a:rPr lang="ru-RU" sz="1800" u="sng" kern="1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http://tihvin-mebel.tiu.ru/</a:t>
            </a:r>
            <a:endParaRPr lang="ru-RU" sz="18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6FA0D6-B09B-8547-B55D-8D49EB1A2EC6}"/>
              </a:ext>
            </a:extLst>
          </p:cNvPr>
          <p:cNvSpPr/>
          <p:nvPr/>
        </p:nvSpPr>
        <p:spPr>
          <a:xfrm>
            <a:off x="2272683" y="-1"/>
            <a:ext cx="9037468" cy="9410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282994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22" y="770055"/>
            <a:ext cx="10489931" cy="104756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Содействие инвалидам в занятиях </a:t>
            </a:r>
            <a:br>
              <a:rPr lang="ru-RU" b="1" dirty="0"/>
            </a:br>
            <a:r>
              <a:rPr lang="ru-RU" b="1" dirty="0"/>
              <a:t>физической культурой, спортом и туризмом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1930400"/>
            <a:ext cx="11017328" cy="4621320"/>
          </a:xfrm>
        </p:spPr>
        <p:txBody>
          <a:bodyPr>
            <a:normAutofit/>
          </a:bodyPr>
          <a:lstStyle/>
          <a:p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Ленинградская обл</a:t>
            </a:r>
            <a:r>
              <a:rPr lang="ru-RU" sz="1800" u="sng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стная организация ООО «ВОИ» при поддержке ООО «ВОИ» в мае 2022 году подготовила и организовала физкультурно-спортивный фестиваль среди инвалидов Северо-Запада России   с поражением опорно-двигательного аппарата (ЛО, Тихвинский район, 72 участника, из них 64 - инвалиды). </a:t>
            </a:r>
          </a:p>
          <a:p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1-3 июня 2022 года на спортивной базе ФКИ «Олимпия» в </a:t>
            </a:r>
            <a:r>
              <a:rPr lang="ru-RU" sz="1800" kern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пос.Царицыно</a:t>
            </a: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озеро Тихвинского района Ленинградская областная организация ООО «ВОИ» при финансовой поддержке областного комитета по социальной защите населения и комитета по физической культуре, спорту и туризму ЛО провела традиционный спортивно-туристский слет молодых инвалидов Ленинградской области, во время которого команды состязались в меткости - дартс и пулевая стрельба, демонстрировали туристские навыки в мини-ориентировании, устанавливали палатку, разводили костер, проходили контрольно-туристический маршрут. Приняли участие 55 человек.</a:t>
            </a:r>
            <a:endParaRPr lang="ru-RU" sz="1800" kern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ЛОО ООО «ВОИ» совместно с Тихвинской городской организации ЛОО ООО «ВОИ» осенью 2022 года проведены областное и городское Первенства по настольным спортивным играм народов мира среди инвалидов. Приняли участие соответственно 75 и 21 человек. В Волховской районной организации ЛОО ООО «ВОИ» в 2022 года проведено Первенство по настольным спортивным играм народов мира. Приняли участие более 40 членов ВОИ. Прошли игры народов мира в Подпорожской, Приозерской и Гатчинской районной организации ЛОО ООО «ВОИ», участвовали примерно по 30 человек. </a:t>
            </a:r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-1"/>
            <a:ext cx="10041939" cy="1047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Ленинградская областная организация Общероссийской общественной организации 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1231533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4923</Words>
  <Application>Microsoft Office PowerPoint</Application>
  <PresentationFormat>Широкоэкранный</PresentationFormat>
  <Paragraphs>192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Trebuchet MS</vt:lpstr>
      <vt:lpstr>verdana</vt:lpstr>
      <vt:lpstr>Тема Office</vt:lpstr>
      <vt:lpstr>Acrobat Document</vt:lpstr>
      <vt:lpstr>Публичный отчет  Ленинградской областной организации Общероссийской общественной организации «Всероссийское общество инвалидов»  за 2022 год</vt:lpstr>
      <vt:lpstr>Краткая информация об организации</vt:lpstr>
      <vt:lpstr>Защита прав и законных интересов инвалидов</vt:lpstr>
      <vt:lpstr>Защита прав и законных интересов инвалидов</vt:lpstr>
      <vt:lpstr>Профориентация, образование  и трудоустройство инвалидов</vt:lpstr>
      <vt:lpstr>Профориентация, образование  и трудоустройство инвалидов</vt:lpstr>
      <vt:lpstr>Профориентация, образование  и трудоустройство инвалидов</vt:lpstr>
      <vt:lpstr>Профориентация, образование  и трудоустройство инвалидов</vt:lpstr>
      <vt:lpstr>Содействие инвалидам в занятиях  физической культурой, спортом и туризмом</vt:lpstr>
      <vt:lpstr>Содействие инвалидам в занятиях  физической культурой, спортом и туризмом</vt:lpstr>
      <vt:lpstr>Содействие инвалидам в занятиях  физической культурой, спортом и туризмом</vt:lpstr>
      <vt:lpstr>Содействие инвалидам в занятиях  физической культурой, спортом и туризмом</vt:lpstr>
      <vt:lpstr>Содействие инвалидам в занятиях  физической культурой, спортом и туризмом</vt:lpstr>
      <vt:lpstr>Социокультурная реабилитация</vt:lpstr>
      <vt:lpstr>Социокультурная реабилитация</vt:lpstr>
      <vt:lpstr>Социокультурная реабилитация. Клубы.</vt:lpstr>
      <vt:lpstr>Социокультурная реабилитация.</vt:lpstr>
      <vt:lpstr>Реализованные Проекты с привлечением стороннего финансирования</vt:lpstr>
      <vt:lpstr>Информирование о мероприятиях для инвалидов 2022 год </vt:lpstr>
      <vt:lpstr>Благодарности и дипломы</vt:lpstr>
      <vt:lpstr>                     Наши партнёры</vt:lpstr>
      <vt:lpstr>Финансовый отчет за 2022 год  о деятельности ЛОО ООО «ВОИ»</vt:lpstr>
      <vt:lpstr>Финансовый отчет о деятельности ЛОО ООО «ВОИ»</vt:lpstr>
      <vt:lpstr>Вы можете больше узнать о нашей деятельности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Фуфаева Светлана Викторовна</dc:creator>
  <cp:lastModifiedBy>Виктория Борканникова</cp:lastModifiedBy>
  <cp:revision>11</cp:revision>
  <dcterms:created xsi:type="dcterms:W3CDTF">2023-03-15T09:42:46Z</dcterms:created>
  <dcterms:modified xsi:type="dcterms:W3CDTF">2023-06-06T11:31:29Z</dcterms:modified>
</cp:coreProperties>
</file>